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Archivo Black" charset="1" panose="020B0A03020202020B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Open Sauce" charset="1" panose="00000500000000000000"/>
      <p:regular r:id="rId17"/>
    </p:embeddedFont>
    <p:embeddedFont>
      <p:font typeface="Open Sauce Bold" charset="1" panose="00000800000000000000"/>
      <p:regular r:id="rId18"/>
    </p:embeddedFont>
    <p:embeddedFont>
      <p:font typeface="Open Sauce Italics" charset="1" panose="00000500000000000000"/>
      <p:regular r:id="rId19"/>
    </p:embeddedFont>
    <p:embeddedFont>
      <p:font typeface="Open Sauce Bold Italics" charset="1" panose="00000800000000000000"/>
      <p:regular r:id="rId20"/>
    </p:embeddedFont>
    <p:embeddedFont>
      <p:font typeface="Open Sauce Light" charset="1" panose="00000400000000000000"/>
      <p:regular r:id="rId21"/>
    </p:embeddedFont>
    <p:embeddedFont>
      <p:font typeface="Open Sauce Light Italics" charset="1" panose="00000400000000000000"/>
      <p:regular r:id="rId22"/>
    </p:embeddedFont>
    <p:embeddedFont>
      <p:font typeface="Open Sauce Medium" charset="1" panose="00000600000000000000"/>
      <p:regular r:id="rId23"/>
    </p:embeddedFont>
    <p:embeddedFont>
      <p:font typeface="Open Sauce Medium Italics" charset="1" panose="00000600000000000000"/>
      <p:regular r:id="rId24"/>
    </p:embeddedFont>
    <p:embeddedFont>
      <p:font typeface="Open Sauce Semi-Bold" charset="1" panose="00000700000000000000"/>
      <p:regular r:id="rId25"/>
    </p:embeddedFont>
    <p:embeddedFont>
      <p:font typeface="Open Sauce Semi-Bold Italics" charset="1" panose="00000700000000000000"/>
      <p:regular r:id="rId26"/>
    </p:embeddedFont>
    <p:embeddedFont>
      <p:font typeface="Open Sauce Heavy" charset="1" panose="00000A00000000000000"/>
      <p:regular r:id="rId27"/>
    </p:embeddedFont>
    <p:embeddedFont>
      <p:font typeface="Open Sauce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notesMasters/notesMaster1.xml" Type="http://schemas.openxmlformats.org/officeDocument/2006/relationships/notesMaster"/><Relationship Id="rId44" Target="theme/theme2.xml" Type="http://schemas.openxmlformats.org/officeDocument/2006/relationships/theme"/><Relationship Id="rId45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maxi : 120s / si piloté : 170s</a:t>
            </a:r>
          </a:p>
          <a:p>
            <a:r>
              <a:rPr lang="en-US"/>
              <a:t>5 m/s &lt; Vitesse de descente &lt; 12 m/s</a:t>
            </a:r>
          </a:p>
          <a:p>
            <a:r>
              <a:rPr lang="en-US"/>
              <a:t>résistance du parachute: 5N</a:t>
            </a:r>
          </a:p>
          <a:p>
            <a:r>
              <a:rPr lang="en-US"/>
              <a:t/>
            </a:r>
          </a:p>
          <a:p>
            <a:r>
              <a:rPr lang="en-US"/>
              <a:t>if piloted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2.jpe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0.jpe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2.pn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jpeg" Type="http://schemas.openxmlformats.org/officeDocument/2006/relationships/image"/><Relationship Id="rId11" Target="../media/image43.jpeg" Type="http://schemas.openxmlformats.org/officeDocument/2006/relationships/image"/><Relationship Id="rId12" Target="../media/image44.jpeg" Type="http://schemas.openxmlformats.org/officeDocument/2006/relationships/image"/><Relationship Id="rId13" Target="../media/image2.png" Type="http://schemas.openxmlformats.org/officeDocument/2006/relationships/image"/><Relationship Id="rId2" Target="../media/image5.png" Type="http://schemas.openxmlformats.org/officeDocument/2006/relationships/image"/><Relationship Id="rId3" Target="../media/image35.jpeg" Type="http://schemas.openxmlformats.org/officeDocument/2006/relationships/image"/><Relationship Id="rId4" Target="../media/image36.jpeg" Type="http://schemas.openxmlformats.org/officeDocument/2006/relationships/image"/><Relationship Id="rId5" Target="../media/image37.jpeg" Type="http://schemas.openxmlformats.org/officeDocument/2006/relationships/image"/><Relationship Id="rId6" Target="../media/image38.jpeg" Type="http://schemas.openxmlformats.org/officeDocument/2006/relationships/image"/><Relationship Id="rId7" Target="../media/image39.jpeg" Type="http://schemas.openxmlformats.org/officeDocument/2006/relationships/image"/><Relationship Id="rId8" Target="../media/image40.jpeg" Type="http://schemas.openxmlformats.org/officeDocument/2006/relationships/image"/><Relationship Id="rId9" Target="../media/image4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6.png" Type="http://schemas.openxmlformats.org/officeDocument/2006/relationships/image"/><Relationship Id="rId4" Target="../media/image16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2.jpe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6030" r="0" b="-308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1081" y="570727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7" y="0"/>
                </a:lnTo>
                <a:lnTo>
                  <a:pt x="1438867" y="1625825"/>
                </a:lnTo>
                <a:lnTo>
                  <a:pt x="0" y="1625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-19567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7363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33445" y="3708316"/>
            <a:ext cx="9405358" cy="91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4"/>
              </a:lnSpc>
            </a:pPr>
            <a:r>
              <a:rPr lang="en-US" sz="5402" spc="75">
                <a:solidFill>
                  <a:srgbClr val="040506"/>
                </a:solidFill>
                <a:latin typeface="Archivo Black"/>
              </a:rPr>
              <a:t>PROJET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28152" y="2080902"/>
            <a:ext cx="243169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2"/>
              </a:lnSpc>
            </a:pPr>
            <a:r>
              <a:rPr lang="en-US" sz="3877" spc="-77">
                <a:solidFill>
                  <a:srgbClr val="040506"/>
                </a:solidFill>
                <a:latin typeface="Montserrat Classic Bold"/>
              </a:rPr>
              <a:t>DSG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71449" y="4321468"/>
            <a:ext cx="7345101" cy="1755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13"/>
              </a:lnSpc>
            </a:pPr>
            <a:r>
              <a:rPr lang="en-US" sz="10299" spc="144">
                <a:solidFill>
                  <a:srgbClr val="040506"/>
                </a:solidFill>
                <a:latin typeface="Archivo Black"/>
              </a:rPr>
              <a:t>CANSAT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DEEP.SOUND.GALACTIC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92249" y="0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" t="0" r="-3773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569938" y="691030"/>
            <a:ext cx="1406749" cy="14067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16418" y="864080"/>
            <a:ext cx="313790" cy="1060651"/>
          </a:xfrm>
          <a:custGeom>
            <a:avLst/>
            <a:gdLst/>
            <a:ahLst/>
            <a:cxnLst/>
            <a:rect r="r" b="b" t="t" l="l"/>
            <a:pathLst>
              <a:path h="1060651" w="313790">
                <a:moveTo>
                  <a:pt x="0" y="0"/>
                </a:moveTo>
                <a:lnTo>
                  <a:pt x="313790" y="0"/>
                </a:lnTo>
                <a:lnTo>
                  <a:pt x="313790" y="1060651"/>
                </a:lnTo>
                <a:lnTo>
                  <a:pt x="0" y="1060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329437" y="1028700"/>
            <a:ext cx="4229171" cy="3438350"/>
          </a:xfrm>
          <a:custGeom>
            <a:avLst/>
            <a:gdLst/>
            <a:ahLst/>
            <a:cxnLst/>
            <a:rect r="r" b="b" t="t" l="l"/>
            <a:pathLst>
              <a:path h="3438350" w="4229171">
                <a:moveTo>
                  <a:pt x="0" y="0"/>
                </a:moveTo>
                <a:lnTo>
                  <a:pt x="4229170" y="0"/>
                </a:lnTo>
                <a:lnTo>
                  <a:pt x="4229170" y="3438350"/>
                </a:lnTo>
                <a:lnTo>
                  <a:pt x="0" y="34383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21151" y="2026605"/>
            <a:ext cx="4950833" cy="1514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Enregistrement des données des capteurs sur une carte SD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3210" y="897584"/>
            <a:ext cx="532532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CAPTEURS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3210" y="3844311"/>
            <a:ext cx="10656090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PROBLÈMES RENCONTRÉS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21151" y="4971303"/>
            <a:ext cx="4950833" cy="4134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Calibration du BME680 non correcte --&gt; comparaison des mesures avec d’autres capteurs</a:t>
            </a:r>
          </a:p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BME680 qui ne marche pas avec son programme de base (utilisation d’un autre programme)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92249" y="0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" t="0" r="-3773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569938" y="691030"/>
            <a:ext cx="1406749" cy="14067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121151" y="2814055"/>
            <a:ext cx="4950833" cy="6753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Achat de l’antenne APC220</a:t>
            </a:r>
          </a:p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Finir le calibrage des capteurs/comparaison avec d’autres</a:t>
            </a:r>
          </a:p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Enregistrement des données dans une carte SD</a:t>
            </a:r>
          </a:p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Test des différents buzzers</a:t>
            </a:r>
          </a:p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Tester l’envoie/réception avec l’antenne</a:t>
            </a:r>
          </a:p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Compilation des programmes en 1</a:t>
            </a:r>
          </a:p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Création d’une breadboard faite maison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4877861" y="1028700"/>
            <a:ext cx="790903" cy="754953"/>
          </a:xfrm>
          <a:custGeom>
            <a:avLst/>
            <a:gdLst/>
            <a:ahLst/>
            <a:cxnLst/>
            <a:rect r="r" b="b" t="t" l="l"/>
            <a:pathLst>
              <a:path h="754953" w="790903">
                <a:moveTo>
                  <a:pt x="0" y="0"/>
                </a:moveTo>
                <a:lnTo>
                  <a:pt x="790903" y="0"/>
                </a:lnTo>
                <a:lnTo>
                  <a:pt x="790903" y="754953"/>
                </a:lnTo>
                <a:lnTo>
                  <a:pt x="0" y="75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03210" y="897584"/>
            <a:ext cx="9702456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TACHES PAR ORDRE DE PRIORITÉ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211" t="0" r="-1052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2882" y="5924903"/>
            <a:ext cx="6752265" cy="3333397"/>
          </a:xfrm>
          <a:custGeom>
            <a:avLst/>
            <a:gdLst/>
            <a:ahLst/>
            <a:cxnLst/>
            <a:rect r="r" b="b" t="t" l="l"/>
            <a:pathLst>
              <a:path h="3333397" w="6752265">
                <a:moveTo>
                  <a:pt x="0" y="0"/>
                </a:moveTo>
                <a:lnTo>
                  <a:pt x="6752265" y="0"/>
                </a:lnTo>
                <a:lnTo>
                  <a:pt x="6752265" y="3333397"/>
                </a:lnTo>
                <a:lnTo>
                  <a:pt x="0" y="3333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65670" y="4146457"/>
            <a:ext cx="10690429" cy="2366942"/>
          </a:xfrm>
          <a:custGeom>
            <a:avLst/>
            <a:gdLst/>
            <a:ahLst/>
            <a:cxnLst/>
            <a:rect r="r" b="b" t="t" l="l"/>
            <a:pathLst>
              <a:path h="2366942" w="10690429">
                <a:moveTo>
                  <a:pt x="0" y="0"/>
                </a:moveTo>
                <a:lnTo>
                  <a:pt x="10690429" y="0"/>
                </a:lnTo>
                <a:lnTo>
                  <a:pt x="10690429" y="2366942"/>
                </a:lnTo>
                <a:lnTo>
                  <a:pt x="0" y="23669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569938" y="691030"/>
            <a:ext cx="1406749" cy="14067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831831" y="994189"/>
            <a:ext cx="867678" cy="800433"/>
          </a:xfrm>
          <a:custGeom>
            <a:avLst/>
            <a:gdLst/>
            <a:ahLst/>
            <a:cxnLst/>
            <a:rect r="r" b="b" t="t" l="l"/>
            <a:pathLst>
              <a:path h="800433" w="867678">
                <a:moveTo>
                  <a:pt x="0" y="0"/>
                </a:moveTo>
                <a:lnTo>
                  <a:pt x="867679" y="0"/>
                </a:lnTo>
                <a:lnTo>
                  <a:pt x="867679" y="800433"/>
                </a:lnTo>
                <a:lnTo>
                  <a:pt x="0" y="8004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321100" y="943220"/>
            <a:ext cx="9157173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MATRICE DE CHOIX DU BUZZER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38477" y="3043014"/>
            <a:ext cx="2377380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10101"/>
                </a:solidFill>
                <a:latin typeface="Montserrat Light Bold"/>
              </a:rPr>
              <a:t>Buzzer</a:t>
            </a:r>
          </a:p>
        </p:txBody>
      </p:sp>
    </p:spTree>
  </p:cSld>
  <p:clrMapOvr>
    <a:masterClrMapping/>
  </p:clrMapOvr>
  <p:transition spd="slow">
    <p:push dir="d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59420" y="826312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659420" y="5607622"/>
            <a:ext cx="2799147" cy="2799147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5694" t="0" r="-15694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659420" y="4799097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59420" y="2143592"/>
            <a:ext cx="2799147" cy="2799147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9359" t="0" r="-935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179183" y="6826068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240447" y="3594570"/>
            <a:ext cx="6790323" cy="3819509"/>
            <a:chOff x="0" y="0"/>
            <a:chExt cx="1128903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28117" t="0" r="-28117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521025" y="4635815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</a:rPr>
              <a:t>MERCI POUR VOTRE ÉCOUTE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924060" y="984692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924060" y="7191421"/>
            <a:ext cx="2799147" cy="2799147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3504" t="0" r="-13504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2924060" y="6382896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24060" y="3727391"/>
            <a:ext cx="2799147" cy="2799147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0" t="-1602" r="0" b="-1602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12924060" y="2915843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924060" y="260338"/>
            <a:ext cx="2799147" cy="2799147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39058" t="0" r="-11347" b="0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6189931" y="792917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6189931" y="5273669"/>
            <a:ext cx="2799147" cy="2799147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618" t="0" r="-10618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6189931" y="4465144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6189931" y="1809639"/>
            <a:ext cx="2799147" cy="2799147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46818" t="0" r="0" b="0"/>
              </a:stretch>
            </a:blip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6189931" y="998090"/>
            <a:ext cx="2799147" cy="440074"/>
          </a:xfrm>
          <a:custGeom>
            <a:avLst/>
            <a:gdLst/>
            <a:ahLst/>
            <a:cxnLst/>
            <a:rect r="r" b="b" t="t" l="l"/>
            <a:pathLst>
              <a:path h="440074" w="2799147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6189931" y="-1657415"/>
            <a:ext cx="2799147" cy="2799147"/>
            <a:chOff x="0" y="0"/>
            <a:chExt cx="6350000" cy="63500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30016" t="0" r="-30016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6189931" y="8703201"/>
            <a:ext cx="2799147" cy="2799147"/>
            <a:chOff x="0" y="0"/>
            <a:chExt cx="6350000" cy="6350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0" t="-45690" r="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4419761" y="2659629"/>
            <a:ext cx="243169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DSG TEAM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4885543" y="1141732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7" y="0"/>
                </a:lnTo>
                <a:lnTo>
                  <a:pt x="1438867" y="1625825"/>
                </a:lnTo>
                <a:lnTo>
                  <a:pt x="0" y="162582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3816433" y="-1322386"/>
            <a:ext cx="10287000" cy="12313514"/>
          </a:xfrm>
          <a:custGeom>
            <a:avLst/>
            <a:gdLst/>
            <a:ahLst/>
            <a:cxnLst/>
            <a:rect r="r" b="b" t="t" l="l"/>
            <a:pathLst>
              <a:path h="12313514" w="10287000">
                <a:moveTo>
                  <a:pt x="0" y="0"/>
                </a:moveTo>
                <a:lnTo>
                  <a:pt x="10287000" y="0"/>
                </a:lnTo>
                <a:lnTo>
                  <a:pt x="10287000" y="12313514"/>
                </a:lnTo>
                <a:lnTo>
                  <a:pt x="0" y="12313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34" t="0" r="-2140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880" r="0" b="-9981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</a:rPr>
              <a:t>SOMMAIRE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80427" y="5757521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28877" y="6796766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Diagramme des exigences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38768" y="568529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87218" y="6724543"/>
            <a:ext cx="3028485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Partie ITEC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67253" y="568529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15703" y="6724543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Partie SIN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09597" y="568529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 strike="noStrike" u="none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58047" y="6724543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</a:rPr>
              <a:t>Nos missions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22960" y="0"/>
            <a:ext cx="14642080" cy="10287000"/>
          </a:xfrm>
          <a:custGeom>
            <a:avLst/>
            <a:gdLst/>
            <a:ahLst/>
            <a:cxnLst/>
            <a:rect r="r" b="b" t="t" l="l"/>
            <a:pathLst>
              <a:path h="10287000" w="14642080">
                <a:moveTo>
                  <a:pt x="0" y="0"/>
                </a:moveTo>
                <a:lnTo>
                  <a:pt x="14642080" y="0"/>
                </a:lnTo>
                <a:lnTo>
                  <a:pt x="146420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94480" y="4205302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878301" y="4617656"/>
            <a:ext cx="1520413" cy="152041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469664" y="7244657"/>
            <a:ext cx="1522475" cy="152247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447581" y="4617656"/>
            <a:ext cx="1566642" cy="156664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794480" y="5806594"/>
            <a:ext cx="736150" cy="662821"/>
            <a:chOff x="0" y="0"/>
            <a:chExt cx="193883" cy="17457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94480" y="7382708"/>
            <a:ext cx="736150" cy="662821"/>
            <a:chOff x="0" y="0"/>
            <a:chExt cx="193883" cy="17457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36" id="36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13760415" y="4917807"/>
            <a:ext cx="940974" cy="966340"/>
          </a:xfrm>
          <a:custGeom>
            <a:avLst/>
            <a:gdLst/>
            <a:ahLst/>
            <a:cxnLst/>
            <a:rect r="r" b="b" t="t" l="l"/>
            <a:pathLst>
              <a:path h="966340" w="940974">
                <a:moveTo>
                  <a:pt x="0" y="0"/>
                </a:moveTo>
                <a:lnTo>
                  <a:pt x="940974" y="0"/>
                </a:lnTo>
                <a:lnTo>
                  <a:pt x="940974" y="966340"/>
                </a:lnTo>
                <a:lnTo>
                  <a:pt x="0" y="9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1209138" y="4856625"/>
            <a:ext cx="858739" cy="1042476"/>
          </a:xfrm>
          <a:custGeom>
            <a:avLst/>
            <a:gdLst/>
            <a:ahLst/>
            <a:cxnLst/>
            <a:rect r="r" b="b" t="t" l="l"/>
            <a:pathLst>
              <a:path h="1042476" w="858739">
                <a:moveTo>
                  <a:pt x="0" y="0"/>
                </a:moveTo>
                <a:lnTo>
                  <a:pt x="858739" y="0"/>
                </a:lnTo>
                <a:lnTo>
                  <a:pt x="858739" y="1042475"/>
                </a:lnTo>
                <a:lnTo>
                  <a:pt x="0" y="10424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3697634" y="7515473"/>
            <a:ext cx="1066535" cy="929219"/>
          </a:xfrm>
          <a:custGeom>
            <a:avLst/>
            <a:gdLst/>
            <a:ahLst/>
            <a:cxnLst/>
            <a:rect r="r" b="b" t="t" l="l"/>
            <a:pathLst>
              <a:path h="929219" w="1066535">
                <a:moveTo>
                  <a:pt x="0" y="0"/>
                </a:moveTo>
                <a:lnTo>
                  <a:pt x="1066535" y="0"/>
                </a:lnTo>
                <a:lnTo>
                  <a:pt x="1066535" y="929218"/>
                </a:lnTo>
                <a:lnTo>
                  <a:pt x="0" y="929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2689046" y="4167202"/>
            <a:ext cx="6346855" cy="107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2"/>
              </a:lnSpc>
              <a:spcBef>
                <a:spcPct val="0"/>
              </a:spcBef>
            </a:pPr>
            <a:r>
              <a:rPr lang="en-US" sz="2110" spc="206">
                <a:solidFill>
                  <a:srgbClr val="231F20"/>
                </a:solidFill>
                <a:latin typeface="Montserrat Light"/>
              </a:rPr>
              <a:t>Obtenir la pression et la température de l’air et les envoyer chaque seconde à un récepteur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63813" y="1725604"/>
            <a:ext cx="9308329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</a:rPr>
              <a:t>BUT ET OBJECTIFS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689046" y="5768494"/>
            <a:ext cx="6346855" cy="107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2"/>
              </a:lnSpc>
              <a:spcBef>
                <a:spcPct val="0"/>
              </a:spcBef>
            </a:pPr>
            <a:r>
              <a:rPr lang="en-US" sz="2110" spc="206">
                <a:solidFill>
                  <a:srgbClr val="231F20"/>
                </a:solidFill>
                <a:latin typeface="Montserrat Light"/>
              </a:rPr>
              <a:t>Envoyer un signal et attendre une réponse de la forme de vie locale présente sur la planète par une antenne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689046" y="7344608"/>
            <a:ext cx="6346855" cy="1075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2"/>
              </a:lnSpc>
              <a:spcBef>
                <a:spcPct val="0"/>
              </a:spcBef>
            </a:pPr>
            <a:r>
              <a:rPr lang="en-US" sz="2110" spc="206">
                <a:solidFill>
                  <a:srgbClr val="231F20"/>
                </a:solidFill>
                <a:latin typeface="Montserrat Light"/>
              </a:rPr>
              <a:t>Savoir s’il y a un danger. S’il y en a un, nous devrons l’effrayer avec un son fort provenant d’un buzzer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r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0250" y="0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02" y="0"/>
            <a:ext cx="8004753" cy="10287000"/>
          </a:xfrm>
          <a:custGeom>
            <a:avLst/>
            <a:gdLst/>
            <a:ahLst/>
            <a:cxnLst/>
            <a:rect r="r" b="b" t="t" l="l"/>
            <a:pathLst>
              <a:path h="10287000" w="8004753">
                <a:moveTo>
                  <a:pt x="0" y="0"/>
                </a:moveTo>
                <a:lnTo>
                  <a:pt x="8004753" y="0"/>
                </a:lnTo>
                <a:lnTo>
                  <a:pt x="80047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787" t="0" r="-279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01211" y="2336866"/>
            <a:ext cx="7253160" cy="551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IMPÉRATIFS ET TRAVAIL FAIT SUR L’EXTÉRIEUR ET L’INTÉRIEUR DE LA COQUE EN ITEC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983" t="0" r="-70246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569938" y="691030"/>
            <a:ext cx="1406749" cy="14067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794887" y="937317"/>
            <a:ext cx="941567" cy="914176"/>
          </a:xfrm>
          <a:custGeom>
            <a:avLst/>
            <a:gdLst/>
            <a:ahLst/>
            <a:cxnLst/>
            <a:rect r="r" b="b" t="t" l="l"/>
            <a:pathLst>
              <a:path h="914176" w="941567">
                <a:moveTo>
                  <a:pt x="0" y="0"/>
                </a:moveTo>
                <a:lnTo>
                  <a:pt x="941567" y="0"/>
                </a:lnTo>
                <a:lnTo>
                  <a:pt x="941567" y="914176"/>
                </a:lnTo>
                <a:lnTo>
                  <a:pt x="0" y="9141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194748" y="4146941"/>
            <a:ext cx="24886" cy="24248"/>
            <a:chOff x="0" y="0"/>
            <a:chExt cx="148590" cy="1447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6990" y="45720"/>
              <a:ext cx="49530" cy="52070"/>
            </a:xfrm>
            <a:custGeom>
              <a:avLst/>
              <a:gdLst/>
              <a:ahLst/>
              <a:cxnLst/>
              <a:rect r="r" b="b" t="t" l="l"/>
              <a:pathLst>
                <a:path h="52070" w="49530">
                  <a:moveTo>
                    <a:pt x="49530" y="17780"/>
                  </a:moveTo>
                  <a:cubicBezTo>
                    <a:pt x="27940" y="52070"/>
                    <a:pt x="7620" y="45720"/>
                    <a:pt x="3810" y="38100"/>
                  </a:cubicBezTo>
                  <a:cubicBezTo>
                    <a:pt x="0" y="31750"/>
                    <a:pt x="3810" y="10160"/>
                    <a:pt x="10160" y="5080"/>
                  </a:cubicBezTo>
                  <a:cubicBezTo>
                    <a:pt x="16510" y="0"/>
                    <a:pt x="43180" y="7620"/>
                    <a:pt x="43180" y="7620"/>
                  </a:cubicBezTo>
                </a:path>
              </a:pathLst>
            </a:custGeom>
            <a:solidFill>
              <a:srgbClr val="539BE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6121151" y="933806"/>
            <a:ext cx="10105430" cy="177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7"/>
              </a:lnSpc>
              <a:spcBef>
                <a:spcPct val="0"/>
              </a:spcBef>
            </a:pPr>
            <a:r>
              <a:rPr lang="en-US" sz="5150" spc="180">
                <a:solidFill>
                  <a:srgbClr val="010101"/>
                </a:solidFill>
                <a:latin typeface="Archivo Black"/>
              </a:rPr>
              <a:t>DÉVELOPPEMENT DU PARACHUTE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21151" y="3854205"/>
            <a:ext cx="4561535" cy="760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69"/>
              </a:lnSpc>
              <a:spcBef>
                <a:spcPct val="0"/>
              </a:spcBef>
            </a:pPr>
            <a:r>
              <a:rPr lang="en-US" sz="4822" u="sng">
                <a:solidFill>
                  <a:srgbClr val="010101"/>
                </a:solidFill>
                <a:latin typeface="Open Sauce Bold"/>
              </a:rPr>
              <a:t>Point critiques: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93253" y="4865539"/>
            <a:ext cx="3050747" cy="1235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60"/>
              </a:lnSpc>
            </a:pPr>
            <a:r>
              <a:rPr lang="en-US" sz="3815">
                <a:solidFill>
                  <a:srgbClr val="010101"/>
                </a:solidFill>
                <a:latin typeface="Open Sauce"/>
              </a:rPr>
              <a:t>-Atterrissage</a:t>
            </a:r>
          </a:p>
          <a:p>
            <a:pPr>
              <a:lnSpc>
                <a:spcPts val="4960"/>
              </a:lnSpc>
              <a:spcBef>
                <a:spcPct val="0"/>
              </a:spcBef>
            </a:pPr>
            <a:r>
              <a:rPr lang="en-US" sz="3815">
                <a:solidFill>
                  <a:srgbClr val="010101"/>
                </a:solidFill>
                <a:latin typeface="Open Sauce"/>
              </a:rPr>
              <a:t>-Solidité</a:t>
            </a:r>
            <a:r>
              <a:rPr lang="en-US" sz="3815">
                <a:solidFill>
                  <a:srgbClr val="010101"/>
                </a:solidFill>
                <a:latin typeface="Open Sauce"/>
              </a:rPr>
              <a:t> 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-7563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723" t="0" r="-88378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569938" y="691030"/>
            <a:ext cx="1406749" cy="14067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741397" y="893962"/>
            <a:ext cx="992892" cy="947761"/>
          </a:xfrm>
          <a:custGeom>
            <a:avLst/>
            <a:gdLst/>
            <a:ahLst/>
            <a:cxnLst/>
            <a:rect r="r" b="b" t="t" l="l"/>
            <a:pathLst>
              <a:path h="947761" w="992892">
                <a:moveTo>
                  <a:pt x="0" y="0"/>
                </a:moveTo>
                <a:lnTo>
                  <a:pt x="992892" y="0"/>
                </a:lnTo>
                <a:lnTo>
                  <a:pt x="992892" y="947761"/>
                </a:lnTo>
                <a:lnTo>
                  <a:pt x="0" y="9477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50610" y="2776601"/>
            <a:ext cx="12837390" cy="4793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399" spc="124">
                <a:solidFill>
                  <a:srgbClr val="010101"/>
                </a:solidFill>
                <a:latin typeface="Montserrat Light"/>
              </a:rPr>
              <a:t>Nous devrons optimiser chaque centimètre cube d’espace disponible, car il y a des choses comme :</a:t>
            </a:r>
          </a:p>
          <a:p>
            <a:pPr algn="just" marL="518158" indent="-259079" lvl="1">
              <a:lnSpc>
                <a:spcPts val="5183"/>
              </a:lnSpc>
              <a:buFont typeface="Arial"/>
              <a:buChar char="•"/>
            </a:pPr>
            <a:r>
              <a:rPr lang="en-US" sz="2399" spc="124">
                <a:solidFill>
                  <a:srgbClr val="010101"/>
                </a:solidFill>
                <a:latin typeface="Montserrat Light"/>
              </a:rPr>
              <a:t>Différents capteurs</a:t>
            </a:r>
          </a:p>
          <a:p>
            <a:pPr algn="just" marL="518158" indent="-259079" lvl="1">
              <a:lnSpc>
                <a:spcPts val="5183"/>
              </a:lnSpc>
              <a:buFont typeface="Arial"/>
              <a:buChar char="•"/>
            </a:pPr>
            <a:r>
              <a:rPr lang="en-US" sz="2399" spc="124">
                <a:solidFill>
                  <a:srgbClr val="010101"/>
                </a:solidFill>
                <a:latin typeface="Montserrat Light"/>
              </a:rPr>
              <a:t>Un espace limité (33cl)</a:t>
            </a:r>
          </a:p>
          <a:p>
            <a:pPr algn="just" marL="518158" indent="-259079" lvl="1">
              <a:lnSpc>
                <a:spcPts val="5183"/>
              </a:lnSpc>
              <a:buFont typeface="Arial"/>
              <a:buChar char="•"/>
            </a:pPr>
            <a:r>
              <a:rPr lang="en-US" sz="2399" spc="124">
                <a:solidFill>
                  <a:srgbClr val="010101"/>
                </a:solidFill>
                <a:latin typeface="Montserrat Light"/>
              </a:rPr>
              <a:t>Une batterie</a:t>
            </a:r>
          </a:p>
          <a:p>
            <a:pPr algn="just" marL="518158" indent="-259079" lvl="1">
              <a:lnSpc>
                <a:spcPts val="5183"/>
              </a:lnSpc>
              <a:buFont typeface="Arial"/>
              <a:buChar char="•"/>
            </a:pPr>
            <a:r>
              <a:rPr lang="en-US" sz="2399" spc="124">
                <a:solidFill>
                  <a:srgbClr val="010101"/>
                </a:solidFill>
                <a:latin typeface="Montserrat Light"/>
              </a:rPr>
              <a:t>Des protections à l’impact</a:t>
            </a:r>
          </a:p>
          <a:p>
            <a:pPr algn="just" marL="518158" indent="-259079" lvl="1">
              <a:lnSpc>
                <a:spcPts val="5183"/>
              </a:lnSpc>
              <a:buFont typeface="Arial"/>
              <a:buChar char="•"/>
            </a:pPr>
            <a:r>
              <a:rPr lang="en-US" sz="2399" spc="124">
                <a:solidFill>
                  <a:srgbClr val="010101"/>
                </a:solidFill>
                <a:latin typeface="Montserrat Light"/>
              </a:rPr>
              <a:t>Gestion du poids</a:t>
            </a:r>
          </a:p>
          <a:p>
            <a:pPr algn="just" marL="518158" indent="-259079" lvl="1">
              <a:lnSpc>
                <a:spcPts val="5183"/>
              </a:lnSpc>
              <a:buFont typeface="Arial"/>
              <a:buChar char="•"/>
            </a:pPr>
            <a:r>
              <a:rPr lang="en-US" sz="2399" spc="124">
                <a:solidFill>
                  <a:srgbClr val="010101"/>
                </a:solidFill>
                <a:latin typeface="Montserrat Light"/>
              </a:rPr>
              <a:t>Gestion des cables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53647" y="4328992"/>
            <a:ext cx="3893717" cy="3581965"/>
          </a:xfrm>
          <a:custGeom>
            <a:avLst/>
            <a:gdLst/>
            <a:ahLst/>
            <a:cxnLst/>
            <a:rect r="r" b="b" t="t" l="l"/>
            <a:pathLst>
              <a:path h="3581965" w="3893717">
                <a:moveTo>
                  <a:pt x="0" y="0"/>
                </a:moveTo>
                <a:lnTo>
                  <a:pt x="3893717" y="0"/>
                </a:lnTo>
                <a:lnTo>
                  <a:pt x="3893717" y="3581966"/>
                </a:lnTo>
                <a:lnTo>
                  <a:pt x="0" y="35819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121151" y="1010848"/>
            <a:ext cx="9926213" cy="83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64"/>
              </a:lnSpc>
              <a:spcBef>
                <a:spcPct val="0"/>
              </a:spcBef>
            </a:pPr>
            <a:r>
              <a:rPr lang="en-US" sz="4902" spc="171">
                <a:solidFill>
                  <a:srgbClr val="010101"/>
                </a:solidFill>
                <a:latin typeface="Archivo Black"/>
              </a:rPr>
              <a:t>L’INTÉRIEUR DU CANSAT</a:t>
            </a:r>
          </a:p>
        </p:txBody>
      </p:sp>
      <p:sp>
        <p:nvSpPr>
          <p:cNvPr name="AutoShape 15" id="15"/>
          <p:cNvSpPr/>
          <p:nvPr/>
        </p:nvSpPr>
        <p:spPr>
          <a:xfrm>
            <a:off x="10116475" y="4328992"/>
            <a:ext cx="2037172" cy="179098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116475" y="5143500"/>
            <a:ext cx="2037172" cy="976475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0116475" y="5813711"/>
            <a:ext cx="2037172" cy="306264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V="true">
            <a:off x="10116475" y="6119975"/>
            <a:ext cx="2037172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0116475" y="6119975"/>
            <a:ext cx="2037172" cy="607621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10116475" y="6119975"/>
            <a:ext cx="2037172" cy="154325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90250" y="0"/>
            <a:ext cx="1710961" cy="10674983"/>
            <a:chOff x="0" y="0"/>
            <a:chExt cx="450623" cy="28115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02" y="0"/>
            <a:ext cx="8004753" cy="10287000"/>
          </a:xfrm>
          <a:custGeom>
            <a:avLst/>
            <a:gdLst/>
            <a:ahLst/>
            <a:cxnLst/>
            <a:rect r="r" b="b" t="t" l="l"/>
            <a:pathLst>
              <a:path h="10287000" w="8004753">
                <a:moveTo>
                  <a:pt x="0" y="0"/>
                </a:moveTo>
                <a:lnTo>
                  <a:pt x="8004753" y="0"/>
                </a:lnTo>
                <a:lnTo>
                  <a:pt x="800475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" t="-8457" r="0" b="-845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01211" y="3260791"/>
            <a:ext cx="7253160" cy="367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IMPÉRATIFS ET TRAVAIL FAIT SUR LES CAPTEURS EN SIN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92249" y="0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" t="0" r="-377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28536" y="4742703"/>
            <a:ext cx="5487676" cy="5163751"/>
          </a:xfrm>
          <a:custGeom>
            <a:avLst/>
            <a:gdLst/>
            <a:ahLst/>
            <a:cxnLst/>
            <a:rect r="r" b="b" t="t" l="l"/>
            <a:pathLst>
              <a:path h="5163751" w="5487676">
                <a:moveTo>
                  <a:pt x="0" y="0"/>
                </a:moveTo>
                <a:lnTo>
                  <a:pt x="5487676" y="0"/>
                </a:lnTo>
                <a:lnTo>
                  <a:pt x="5487676" y="5163751"/>
                </a:lnTo>
                <a:lnTo>
                  <a:pt x="0" y="51637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446477" y="-61056"/>
            <a:ext cx="6451794" cy="5245361"/>
          </a:xfrm>
          <a:custGeom>
            <a:avLst/>
            <a:gdLst/>
            <a:ahLst/>
            <a:cxnLst/>
            <a:rect r="r" b="b" t="t" l="l"/>
            <a:pathLst>
              <a:path h="5245361" w="6451794">
                <a:moveTo>
                  <a:pt x="0" y="0"/>
                </a:moveTo>
                <a:lnTo>
                  <a:pt x="6451795" y="0"/>
                </a:lnTo>
                <a:lnTo>
                  <a:pt x="6451795" y="5245361"/>
                </a:lnTo>
                <a:lnTo>
                  <a:pt x="0" y="52453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569938" y="691030"/>
            <a:ext cx="1406749" cy="140674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116418" y="864080"/>
            <a:ext cx="313790" cy="1060651"/>
          </a:xfrm>
          <a:custGeom>
            <a:avLst/>
            <a:gdLst/>
            <a:ahLst/>
            <a:cxnLst/>
            <a:rect r="r" b="b" t="t" l="l"/>
            <a:pathLst>
              <a:path h="1060651" w="313790">
                <a:moveTo>
                  <a:pt x="0" y="0"/>
                </a:moveTo>
                <a:lnTo>
                  <a:pt x="313790" y="0"/>
                </a:lnTo>
                <a:lnTo>
                  <a:pt x="313790" y="1060651"/>
                </a:lnTo>
                <a:lnTo>
                  <a:pt x="0" y="1060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121151" y="2026605"/>
            <a:ext cx="4950833" cy="570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Mesure de la pression de l’humidité et de la température (et qualité de l’air suivant le capteur choisi) avec le</a:t>
            </a:r>
            <a:r>
              <a:rPr lang="en-US" sz="2185" spc="214">
                <a:solidFill>
                  <a:srgbClr val="000000"/>
                </a:solidFill>
                <a:latin typeface="Montserrat Light"/>
              </a:rPr>
              <a:t> MS8607 ou le BME680​</a:t>
            </a:r>
          </a:p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Achat et utilisation de l’antenne</a:t>
            </a:r>
            <a:r>
              <a:rPr lang="en-US" sz="2185" spc="214">
                <a:solidFill>
                  <a:srgbClr val="000000"/>
                </a:solidFill>
                <a:latin typeface="Montserrat Light"/>
              </a:rPr>
              <a:t> APC220 pour envoyer/recevoir un signal​</a:t>
            </a:r>
          </a:p>
          <a:p>
            <a:pPr marL="471781" indent="-235891" lvl="1">
              <a:lnSpc>
                <a:spcPts val="4195"/>
              </a:lnSpc>
              <a:buFont typeface="Arial"/>
              <a:buChar char="•"/>
            </a:pPr>
            <a:r>
              <a:rPr lang="en-US" sz="2185" spc="214">
                <a:solidFill>
                  <a:srgbClr val="000000"/>
                </a:solidFill>
                <a:latin typeface="Montserrat Light"/>
              </a:rPr>
              <a:t>Utilisation d’un buzzer pour envoyer un son fort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3210" y="897584"/>
            <a:ext cx="532532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</a:rPr>
              <a:t>CAPTEURS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539867" y="215788"/>
            <a:ext cx="1438867" cy="1625825"/>
          </a:xfrm>
          <a:custGeom>
            <a:avLst/>
            <a:gdLst/>
            <a:ahLst/>
            <a:cxnLst/>
            <a:rect r="r" b="b" t="t" l="l"/>
            <a:pathLst>
              <a:path h="1625825" w="1438867">
                <a:moveTo>
                  <a:pt x="0" y="0"/>
                </a:moveTo>
                <a:lnTo>
                  <a:pt x="1438866" y="0"/>
                </a:lnTo>
                <a:lnTo>
                  <a:pt x="1438866" y="1625824"/>
                </a:lnTo>
                <a:lnTo>
                  <a:pt x="0" y="16258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DAF5lNqLkWQ</dc:identifier>
  <dcterms:modified xsi:type="dcterms:W3CDTF">2011-08-01T06:04:30Z</dcterms:modified>
  <cp:revision>1</cp:revision>
  <dc:title>CanSat DSG Officiel</dc:title>
</cp:coreProperties>
</file>